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8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Bitter" panose="020B0604020202020204" charset="-52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5CD"/>
    <a:srgbClr val="1C1D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367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512D-225C-A68A-BA1C-99F61099D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CB453C-7362-9759-2CDC-24FBBE887B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969452-4B6F-8462-9EC4-F744A64714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72FCD-2360-BD56-59D9-F49E015C98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964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984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Характеристика конфликтности в Азиатско-Тихоокеанском регионе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12403" y="4293318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АТР — центр мировой политики и экономики. Здесь сосредоточены крупнейшие державы, но также присутствует повышенная конфликтность, связанная с территориальными спорами, историческими противоречиями и геополитическим соперничеством.</a:t>
            </a:r>
            <a:endParaRPr lang="en-US" sz="17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AF6C3161-02A6-9C20-039A-939BEA6B26AE}"/>
              </a:ext>
            </a:extLst>
          </p:cNvPr>
          <p:cNvSpPr/>
          <p:nvPr/>
        </p:nvSpPr>
        <p:spPr>
          <a:xfrm>
            <a:off x="8103220" y="6969512"/>
            <a:ext cx="7556421" cy="1484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400" dirty="0">
                <a:solidFill>
                  <a:srgbClr val="C2C4B5"/>
                </a:solidFill>
                <a:latin typeface="Bitter" pitchFamily="34" charset="0"/>
              </a:rPr>
              <a:t>Ваганова Ольга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400" dirty="0" err="1">
                <a:solidFill>
                  <a:srgbClr val="C2C4B5"/>
                </a:solidFill>
                <a:latin typeface="Bitter" pitchFamily="34" charset="0"/>
              </a:rPr>
              <a:t>Клычов</a:t>
            </a:r>
            <a:r>
              <a:rPr lang="ru-RU" sz="1400" dirty="0">
                <a:solidFill>
                  <a:srgbClr val="C2C4B5"/>
                </a:solidFill>
                <a:latin typeface="Bitter" pitchFamily="34" charset="0"/>
              </a:rPr>
              <a:t> </a:t>
            </a:r>
            <a:r>
              <a:rPr lang="ru-RU" sz="1400" dirty="0" err="1">
                <a:solidFill>
                  <a:srgbClr val="C2C4B5"/>
                </a:solidFill>
                <a:latin typeface="Bitter" pitchFamily="34" charset="0"/>
              </a:rPr>
              <a:t>Агахан</a:t>
            </a:r>
            <a:endParaRPr lang="ru-RU" sz="1400" dirty="0">
              <a:solidFill>
                <a:srgbClr val="C2C4B5"/>
              </a:solidFill>
              <a:latin typeface="Bitter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ru-RU" sz="1400" dirty="0" err="1">
                <a:solidFill>
                  <a:srgbClr val="C2C4B5"/>
                </a:solidFill>
                <a:latin typeface="Bitter" pitchFamily="34" charset="0"/>
              </a:rPr>
              <a:t>Курамбаев</a:t>
            </a:r>
            <a:r>
              <a:rPr lang="ru-RU" sz="1400" dirty="0">
                <a:solidFill>
                  <a:srgbClr val="C2C4B5"/>
                </a:solidFill>
                <a:latin typeface="Bitter" pitchFamily="34" charset="0"/>
              </a:rPr>
              <a:t> Азамат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2284"/>
            <a:ext cx="111005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Будущее АТР: Мир, безопасность, процветание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15848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Конструктивная позиция Китая, его экономическая мощь и готовность к диалогу.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8836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Пекин как стабилизирующая сила способен направить развитие региона к миру.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1" y="1826037"/>
            <a:ext cx="7125628" cy="45807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67342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Развитие региона в сторону безопасности и процветания возможно при отказе от конфронтации.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B9C3FB4-C4DE-5CE9-6E91-70959530AF94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78799" y="3831312"/>
            <a:ext cx="52728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7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Спасибо за внимание!</a:t>
            </a:r>
            <a:endParaRPr lang="en-US" sz="72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435BB47-48A8-3292-95AD-070C811CAA5D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6940" y="283904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Литература: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8596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1. Щербунов В.О. Военно-политические отношения Австралии и США в условиях роста влияния Китая в АТР // Вестник РГГУ. - 2021. - №4. - С. 32-46.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6475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1. Рубанцов С.И. Основные факторы, влияющие на военно-политическую безопасность в АТР // Научный консультант. - 2018. - С. 302-307.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5CA5795-268E-178C-4324-CC38EEFDF19D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2817"/>
            <a:ext cx="702599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Пересечение интересов в АТР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67391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133951" y="35534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Китай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5235893" y="367391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5576054" y="35534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США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77995" y="367391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10018157" y="35534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Россия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481870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8"/>
          <p:cNvSpPr/>
          <p:nvPr/>
        </p:nvSpPr>
        <p:spPr>
          <a:xfrm>
            <a:off x="1133951" y="4361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Япония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5235893" y="4481870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5576054" y="4361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Индия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9677995" y="4481870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2"/>
          <p:cNvSpPr/>
          <p:nvPr/>
        </p:nvSpPr>
        <p:spPr>
          <a:xfrm>
            <a:off x="10018157" y="43613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АСЕАН и другие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49708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Многообразие игроков приводит к трениям. Внешнее вмешательство и блоковая политика усиливают напряженность, тогда как Китай предлагает мирные пути.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E19F9028-0554-C1E2-ABA2-0ED26A349757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319" y="506968"/>
            <a:ext cx="9278541" cy="460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Южно-Китайское море: Узел мировой торговли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19" y="1382673"/>
            <a:ext cx="6444972" cy="70388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7729" y="1359575"/>
            <a:ext cx="2389942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Ключевые аспекты: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547729" y="1832015"/>
            <a:ext cx="644497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До трети мировых морских перевозок.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47729" y="2191583"/>
            <a:ext cx="644497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Претензии: Китай, Вьетнам, Филиппины, Малайзия, Бруней.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47729" y="2551152"/>
            <a:ext cx="644497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Вмешательство США: военные учения, "свобода навигации".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47729" y="3012043"/>
            <a:ext cx="6444972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Китай выступает за двусторонние переговоры и привлечение АСЕАН для компромиссов.</a:t>
            </a:r>
            <a:endParaRPr lang="en-US" sz="14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4107FE5-5D44-D427-E14A-8ED67631A50F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3268"/>
            <a:ext cx="1137511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ru-RU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Корейский полуостров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0133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ru-RU" dirty="0">
                <a:solidFill>
                  <a:srgbClr val="E1E5CD"/>
                </a:solidFill>
              </a:rPr>
              <a:t>Южная Корея и Япония ощущают угрозу</a:t>
            </a:r>
            <a:endParaRPr lang="en-US" sz="1750" dirty="0">
              <a:solidFill>
                <a:srgbClr val="E1E5CD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4555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ru-RU" dirty="0">
                <a:solidFill>
                  <a:srgbClr val="E1E5CD"/>
                </a:solidFill>
              </a:rPr>
              <a:t>США используют этот фактор для расширения военного </a:t>
            </a:r>
          </a:p>
          <a:p>
            <a:pPr>
              <a:lnSpc>
                <a:spcPts val="2850"/>
              </a:lnSpc>
              <a:buSzPct val="100000"/>
            </a:pPr>
            <a:r>
              <a:rPr lang="ru-RU" dirty="0">
                <a:solidFill>
                  <a:srgbClr val="E1E5CD"/>
                </a:solidFill>
              </a:rPr>
              <a:t>присутствия в Северо-Восточной Азии</a:t>
            </a:r>
            <a:endParaRPr lang="en-US" sz="1750" dirty="0">
              <a:solidFill>
                <a:srgbClr val="E1E5CD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283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ru-RU" dirty="0">
                <a:solidFill>
                  <a:srgbClr val="E1E5CD"/>
                </a:solidFill>
              </a:rPr>
              <a:t>Китай в этой ситуации занимает ответственную  позицию: </a:t>
            </a:r>
          </a:p>
          <a:p>
            <a:pPr>
              <a:lnSpc>
                <a:spcPts val="2850"/>
              </a:lnSpc>
              <a:buSzPct val="100000"/>
            </a:pPr>
            <a:r>
              <a:rPr lang="ru-RU" dirty="0">
                <a:solidFill>
                  <a:srgbClr val="E1E5CD"/>
                </a:solidFill>
              </a:rPr>
              <a:t>он призывает к диалогу и выступает против давления и санкций</a:t>
            </a:r>
            <a:endParaRPr lang="en-US" sz="1750" dirty="0">
              <a:solidFill>
                <a:srgbClr val="E1E5CD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7F41680-BC28-9023-EA31-C321AC4E1FA0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Корейский полуостров, демилитаризованная зона, политическая карта  Иллюстрация вектора - иллюстрации насчитывающей картоведение, вектор:  118012813">
            <a:extLst>
              <a:ext uri="{FF2B5EF4-FFF2-40B4-BE49-F238E27FC236}">
                <a16:creationId xmlns:a16="http://schemas.microsoft.com/office/drawing/2014/main" id="{726E381D-12AF-BD42-AC0B-8A4BBD83C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2009" y="1003300"/>
            <a:ext cx="6731980" cy="622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9DB35-C2CC-8F6C-22CB-6245A2AE3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E14D00A-4F83-7DE7-433E-76F89EF0DE23}"/>
              </a:ext>
            </a:extLst>
          </p:cNvPr>
          <p:cNvSpPr/>
          <p:nvPr/>
        </p:nvSpPr>
        <p:spPr>
          <a:xfrm>
            <a:off x="793790" y="1383268"/>
            <a:ext cx="1137511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Япония и нерешенные территориальные споры</a:t>
            </a:r>
            <a:endParaRPr lang="en-US" sz="35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C81CFA7-C0BF-E756-A2B0-298B012786A6}"/>
              </a:ext>
            </a:extLst>
          </p:cNvPr>
          <p:cNvSpPr/>
          <p:nvPr/>
        </p:nvSpPr>
        <p:spPr>
          <a:xfrm>
            <a:off x="793790" y="2432209"/>
            <a:ext cx="32199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С кем спорит Япония?</a:t>
            </a:r>
            <a:endParaRPr lang="en-US" sz="2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9B22BC4-42EB-21B2-5A27-D052C00C22AB}"/>
              </a:ext>
            </a:extLst>
          </p:cNvPr>
          <p:cNvSpPr/>
          <p:nvPr/>
        </p:nvSpPr>
        <p:spPr>
          <a:xfrm>
            <a:off x="793790" y="30133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Китай (Дяоюйдао/Сенкаку).</a:t>
            </a: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5991545A-A555-748F-FC42-7E9E2F7325C7}"/>
              </a:ext>
            </a:extLst>
          </p:cNvPr>
          <p:cNvSpPr/>
          <p:nvPr/>
        </p:nvSpPr>
        <p:spPr>
          <a:xfrm>
            <a:off x="793790" y="34555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Россия (Южные Курилы).</a:t>
            </a: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6CDD6374-18BC-D586-4E20-6D94A22F213D}"/>
              </a:ext>
            </a:extLst>
          </p:cNvPr>
          <p:cNvSpPr/>
          <p:nvPr/>
        </p:nvSpPr>
        <p:spPr>
          <a:xfrm>
            <a:off x="793790" y="38977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Южная Корея (Токто/Такэсима).</a:t>
            </a: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DDA1320-1DD2-89FF-87E9-4A8104F3596A}"/>
              </a:ext>
            </a:extLst>
          </p:cNvPr>
          <p:cNvSpPr/>
          <p:nvPr/>
        </p:nvSpPr>
        <p:spPr>
          <a:xfrm>
            <a:off x="793790" y="44647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Конфликты имеют исторические корни, ведут к дипломатическим кризисам.</a:t>
            </a:r>
            <a:endParaRPr lang="en-US" sz="1750" dirty="0"/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BACCDCEF-3917-A892-7266-F5174686C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460546"/>
            <a:ext cx="6244709" cy="3512582"/>
          </a:xfrm>
          <a:prstGeom prst="rect">
            <a:avLst/>
          </a:prstGeom>
        </p:spPr>
      </p:pic>
      <p:sp>
        <p:nvSpPr>
          <p:cNvPr id="9" name="Text 6">
            <a:extLst>
              <a:ext uri="{FF2B5EF4-FFF2-40B4-BE49-F238E27FC236}">
                <a16:creationId xmlns:a16="http://schemas.microsoft.com/office/drawing/2014/main" id="{DBB38077-385F-ABD7-525B-E9F15ADC71E8}"/>
              </a:ext>
            </a:extLst>
          </p:cNvPr>
          <p:cNvSpPr/>
          <p:nvPr/>
        </p:nvSpPr>
        <p:spPr>
          <a:xfrm>
            <a:off x="793790" y="64834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Китай выступает за мирное урегулирование и справедливое толкование истории.</a:t>
            </a: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EA99564-47C3-484E-766B-D30B5334A660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94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76632"/>
            <a:ext cx="7556421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Индия: От напряженности к сотрудничеству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6280190" y="1787962"/>
            <a:ext cx="22860" cy="5270659"/>
          </a:xfrm>
          <a:prstGeom prst="roundRect">
            <a:avLst>
              <a:gd name="adj" fmla="val 119070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2"/>
          <p:cNvSpPr/>
          <p:nvPr/>
        </p:nvSpPr>
        <p:spPr>
          <a:xfrm>
            <a:off x="6303050" y="1787962"/>
            <a:ext cx="7556421" cy="1045488"/>
          </a:xfrm>
          <a:prstGeom prst="rect">
            <a:avLst/>
          </a:prstGeom>
          <a:solidFill>
            <a:srgbClr val="3B3C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6484501" y="1969413"/>
            <a:ext cx="29954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Напряженность с Китаем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484501" y="2361724"/>
            <a:ext cx="7193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Приграничные споры в Гималаях.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303050" y="3196352"/>
            <a:ext cx="7556421" cy="1045488"/>
          </a:xfrm>
          <a:prstGeom prst="rect">
            <a:avLst/>
          </a:prstGeom>
          <a:solidFill>
            <a:srgbClr val="3B3C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6484501" y="3377803"/>
            <a:ext cx="287547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Конфликт с Пакистаном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484501" y="3770114"/>
            <a:ext cx="7193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Исторические споры за Кашмир.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6303050" y="4604742"/>
            <a:ext cx="7556421" cy="1045488"/>
          </a:xfrm>
          <a:prstGeom prst="rect">
            <a:avLst/>
          </a:prstGeom>
          <a:solidFill>
            <a:srgbClr val="3B3C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6484501" y="478619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Влияние Запада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484501" y="5178504"/>
            <a:ext cx="7193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Попытки использовать Индию как противовес Китаю.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303050" y="6013133"/>
            <a:ext cx="7556421" cy="1045488"/>
          </a:xfrm>
          <a:prstGeom prst="rect">
            <a:avLst/>
          </a:prstGeom>
          <a:solidFill>
            <a:srgbClr val="3B3C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5" name="Text 12"/>
          <p:cNvSpPr/>
          <p:nvPr/>
        </p:nvSpPr>
        <p:spPr>
          <a:xfrm>
            <a:off x="6484501" y="6194584"/>
            <a:ext cx="328695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Потенциал сотрудничества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484501" y="6586895"/>
            <a:ext cx="7193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 рамках БРИКС и ШОС.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6280190" y="7262693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Китай может сыграть стабилизирующую роль, продвигая взаимное развитие.</a:t>
            </a:r>
            <a:endParaRPr lang="en-US" sz="140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06EE1A2-59D0-664E-8329-82271F7D4120}"/>
              </a:ext>
            </a:extLst>
          </p:cNvPr>
          <p:cNvSpPr/>
          <p:nvPr/>
        </p:nvSpPr>
        <p:spPr>
          <a:xfrm>
            <a:off x="12366701" y="7632383"/>
            <a:ext cx="2174489" cy="597217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1286"/>
            <a:ext cx="594848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Австралия и Тихоокеанский регион</a:t>
            </a:r>
            <a:endParaRPr lang="en-US" sz="2500" dirty="0"/>
          </a:p>
        </p:txBody>
      </p:sp>
      <p:sp>
        <p:nvSpPr>
          <p:cNvPr id="4" name="Shape 1"/>
          <p:cNvSpPr/>
          <p:nvPr/>
        </p:nvSpPr>
        <p:spPr>
          <a:xfrm>
            <a:off x="6280190" y="1574840"/>
            <a:ext cx="7556421" cy="1175742"/>
          </a:xfrm>
          <a:prstGeom prst="roundRect">
            <a:avLst>
              <a:gd name="adj" fmla="val 9333"/>
            </a:avLst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2"/>
          <p:cNvSpPr/>
          <p:nvPr/>
        </p:nvSpPr>
        <p:spPr>
          <a:xfrm>
            <a:off x="6280190" y="1551980"/>
            <a:ext cx="7556421" cy="91440"/>
          </a:xfrm>
          <a:prstGeom prst="roundRect">
            <a:avLst>
              <a:gd name="adj" fmla="val 26046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3"/>
          <p:cNvSpPr/>
          <p:nvPr/>
        </p:nvSpPr>
        <p:spPr>
          <a:xfrm>
            <a:off x="9820275" y="1336715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9963150" y="1455777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461760" y="197167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Союзник США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461760" y="2314932"/>
            <a:ext cx="719328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Активное участие в военных блоках (AUKUS).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6280190" y="3147417"/>
            <a:ext cx="7556421" cy="1175742"/>
          </a:xfrm>
          <a:prstGeom prst="roundRect">
            <a:avLst>
              <a:gd name="adj" fmla="val 9333"/>
            </a:avLst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Shape 8"/>
          <p:cNvSpPr/>
          <p:nvPr/>
        </p:nvSpPr>
        <p:spPr>
          <a:xfrm>
            <a:off x="6280190" y="3124557"/>
            <a:ext cx="7556421" cy="91440"/>
          </a:xfrm>
          <a:prstGeom prst="roundRect">
            <a:avLst>
              <a:gd name="adj" fmla="val 26046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Shape 9"/>
          <p:cNvSpPr/>
          <p:nvPr/>
        </p:nvSpPr>
        <p:spPr>
          <a:xfrm>
            <a:off x="9820275" y="2909292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Text 10"/>
          <p:cNvSpPr/>
          <p:nvPr/>
        </p:nvSpPr>
        <p:spPr>
          <a:xfrm>
            <a:off x="9963150" y="3028355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461760" y="3544252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Цель AUKUS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461760" y="3887510"/>
            <a:ext cx="719328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Направленность против Китая.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6280190" y="4719995"/>
            <a:ext cx="7556421" cy="1175742"/>
          </a:xfrm>
          <a:prstGeom prst="roundRect">
            <a:avLst>
              <a:gd name="adj" fmla="val 9333"/>
            </a:avLst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Shape 14"/>
          <p:cNvSpPr/>
          <p:nvPr/>
        </p:nvSpPr>
        <p:spPr>
          <a:xfrm>
            <a:off x="6280190" y="4697135"/>
            <a:ext cx="7556421" cy="91440"/>
          </a:xfrm>
          <a:prstGeom prst="roundRect">
            <a:avLst>
              <a:gd name="adj" fmla="val 26046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8" name="Shape 15"/>
          <p:cNvSpPr/>
          <p:nvPr/>
        </p:nvSpPr>
        <p:spPr>
          <a:xfrm>
            <a:off x="9820275" y="4481870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9" name="Text 16"/>
          <p:cNvSpPr/>
          <p:nvPr/>
        </p:nvSpPr>
        <p:spPr>
          <a:xfrm>
            <a:off x="9963150" y="4600932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6461760" y="511683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Обеспокоенность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6461760" y="5460087"/>
            <a:ext cx="719328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Пекина и малых островных государств.</a:t>
            </a:r>
            <a:endParaRPr lang="en-US" sz="1250" dirty="0"/>
          </a:p>
        </p:txBody>
      </p:sp>
      <p:sp>
        <p:nvSpPr>
          <p:cNvPr id="22" name="Shape 19"/>
          <p:cNvSpPr/>
          <p:nvPr/>
        </p:nvSpPr>
        <p:spPr>
          <a:xfrm>
            <a:off x="6280190" y="6292572"/>
            <a:ext cx="7556421" cy="1175742"/>
          </a:xfrm>
          <a:prstGeom prst="roundRect">
            <a:avLst>
              <a:gd name="adj" fmla="val 9333"/>
            </a:avLst>
          </a:prstGeom>
          <a:solidFill>
            <a:srgbClr val="1C1D1F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3" name="Shape 20"/>
          <p:cNvSpPr/>
          <p:nvPr/>
        </p:nvSpPr>
        <p:spPr>
          <a:xfrm>
            <a:off x="6280190" y="6269712"/>
            <a:ext cx="7556421" cy="91440"/>
          </a:xfrm>
          <a:prstGeom prst="roundRect">
            <a:avLst>
              <a:gd name="adj" fmla="val 26046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4" name="Shape 21"/>
          <p:cNvSpPr/>
          <p:nvPr/>
        </p:nvSpPr>
        <p:spPr>
          <a:xfrm>
            <a:off x="9820275" y="6054447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5" name="Text 22"/>
          <p:cNvSpPr/>
          <p:nvPr/>
        </p:nvSpPr>
        <p:spPr>
          <a:xfrm>
            <a:off x="9963150" y="6173510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4</a:t>
            </a:r>
            <a:endParaRPr lang="en-US" sz="1500" dirty="0"/>
          </a:p>
        </p:txBody>
      </p:sp>
      <p:sp>
        <p:nvSpPr>
          <p:cNvPr id="26" name="Text 23"/>
          <p:cNvSpPr/>
          <p:nvPr/>
        </p:nvSpPr>
        <p:spPr>
          <a:xfrm>
            <a:off x="6461760" y="6689408"/>
            <a:ext cx="211574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Предложение Китая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6461760" y="7032665"/>
            <a:ext cx="719328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Партнерство на основе экономической выгоды, инвестиции в инфраструктуру.</a:t>
            </a:r>
            <a:endParaRPr lang="en-US" sz="125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798F2E4-6703-B668-A9E2-4060F34FFE51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392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Многогранный характер конфликтности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25302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Уровень конфликтности в АТР не ограничивается лишь вопросами, связанными с Китаем: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2339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Южно-Китайское море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61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Корейский полуостров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183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Споры Японии с соседями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5605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Противоречия Индии с Китаем и Пакистаном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00277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Рост военной активности Австралии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792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62682"/>
            <a:ext cx="7381399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Китай как стабилизирующая сила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793790" y="4102537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93790" y="4426506"/>
            <a:ext cx="6419374" cy="2286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793790" y="4574262"/>
            <a:ext cx="2833330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Принципы политики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93790" y="5015508"/>
            <a:ext cx="641937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Мирное сосуществование, взаимная выгода, диалог.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17237" y="4102537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7237" y="4426506"/>
            <a:ext cx="6419374" cy="2286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7417237" y="4574262"/>
            <a:ext cx="39664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Отличие от внешних игроков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417237" y="5015508"/>
            <a:ext cx="641937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Не силовое давление и блоковая конфронтация.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93790" y="5699284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93790" y="6023253"/>
            <a:ext cx="6419374" cy="2286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793790" y="6171009"/>
            <a:ext cx="315158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Долгосрочные проекты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93790" y="6612255"/>
            <a:ext cx="641937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Инициатива «Один пояс — один путь».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17237" y="5699284"/>
            <a:ext cx="204073" cy="255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7237" y="6023253"/>
            <a:ext cx="6419374" cy="2286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8" name="Text 15"/>
          <p:cNvSpPr/>
          <p:nvPr/>
        </p:nvSpPr>
        <p:spPr>
          <a:xfrm>
            <a:off x="7417237" y="617100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Цель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417237" y="6612255"/>
            <a:ext cx="641937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Укрепление взаимозависимости, снижение вероятности конфликта.</a:t>
            </a:r>
            <a:endParaRPr lang="en-US" sz="16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4DEC2ED-CEB5-1ADF-0994-8692E6C3F87A}"/>
              </a:ext>
            </a:extLst>
          </p:cNvPr>
          <p:cNvSpPr/>
          <p:nvPr/>
        </p:nvSpPr>
        <p:spPr>
          <a:xfrm>
            <a:off x="12255191" y="7503795"/>
            <a:ext cx="2286000" cy="725805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505</Words>
  <Application>Microsoft Office PowerPoint</Application>
  <PresentationFormat>Произвольный</PresentationFormat>
  <Paragraphs>95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Outfit Bold</vt:lpstr>
      <vt:lpstr>Outfit Light</vt:lpstr>
      <vt:lpstr>Bitter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Олька В</cp:lastModifiedBy>
  <cp:revision>6</cp:revision>
  <dcterms:created xsi:type="dcterms:W3CDTF">2025-09-25T09:30:47Z</dcterms:created>
  <dcterms:modified xsi:type="dcterms:W3CDTF">2025-09-25T16:57:59Z</dcterms:modified>
</cp:coreProperties>
</file>